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50" r:id="rId4"/>
  </p:sldMasterIdLst>
  <p:notesMasterIdLst>
    <p:notesMasterId r:id="rId14"/>
  </p:notesMasterIdLst>
  <p:sldIdLst>
    <p:sldId id="266" r:id="rId5"/>
    <p:sldId id="268" r:id="rId6"/>
    <p:sldId id="272" r:id="rId7"/>
    <p:sldId id="270" r:id="rId8"/>
    <p:sldId id="267" r:id="rId9"/>
    <p:sldId id="277" r:id="rId10"/>
    <p:sldId id="276" r:id="rId11"/>
    <p:sldId id="274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2/22/20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2079-6997-47B8-B262-4ED5D2EA2D74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21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94560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97170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36663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65878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64813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38281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6485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860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916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71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80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0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758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218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8FF3-85EA-48E5-8D8C-1DB156807E49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165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3F94F13-1676-4B68-A383-661B657F6E63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67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CB83234-995D-4149-8E1E-BC120E9070D5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459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Email 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367248" cy="531866"/>
          </a:xfrm>
        </p:spPr>
        <p:txBody>
          <a:bodyPr>
            <a:normAutofit fontScale="92500" lnSpcReduction="20000"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Aaron Morgan, David Romaine, Kevin Cha, Nahielys La Fontaine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F28B5-8F90-44B2-AA5E-4B1C53004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A877B-7A9F-4D55-B169-0C8A37B5D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+mj-lt"/>
              </a:rPr>
              <a:t>Originally wanted to use unstructured machine learning to detect fraud</a:t>
            </a:r>
          </a:p>
          <a:p>
            <a:r>
              <a:rPr lang="en-US" dirty="0">
                <a:effectLst/>
                <a:latin typeface="+mj-lt"/>
              </a:rPr>
              <a:t>Performed sentiment analysis to systematically identify, quantify, and study affective states and subjective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82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F28B5-8F90-44B2-AA5E-4B1C53004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A877B-7A9F-4D55-B169-0C8A37B5D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dataset included 500,000 Enron emails</a:t>
            </a:r>
          </a:p>
          <a:p>
            <a:r>
              <a:rPr lang="en-US" dirty="0">
                <a:effectLst/>
              </a:rPr>
              <a:t>obtained by the Federal Energy Regulatory Commission </a:t>
            </a:r>
          </a:p>
          <a:p>
            <a:r>
              <a:rPr lang="en-US" dirty="0">
                <a:effectLst/>
              </a:rPr>
              <a:t>Challenging to interpret using traditional methods due to unstructured nature</a:t>
            </a:r>
          </a:p>
          <a:p>
            <a:r>
              <a:rPr lang="en-US" dirty="0">
                <a:effectLst/>
              </a:rPr>
              <a:t>Required additional mining steps and many integrity checks in order to minimize any possible inconsistencies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106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A699C-12D7-4C33-8922-4036EBFCD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0839C-4CA2-48B1-847C-B5A6BD93B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Trained model using 500,000 Enron emails</a:t>
            </a:r>
          </a:p>
          <a:p>
            <a:r>
              <a:rPr lang="en-US" dirty="0">
                <a:effectLst/>
              </a:rPr>
              <a:t>Used ETL to extract body and headers from email data</a:t>
            </a:r>
          </a:p>
          <a:p>
            <a:r>
              <a:rPr lang="en-US" dirty="0">
                <a:effectLst/>
              </a:rPr>
              <a:t>Used the Naïve Bayes Classifier to determine positive, negative, or neutral sentiment</a:t>
            </a:r>
          </a:p>
        </p:txBody>
      </p:sp>
    </p:spTree>
    <p:extLst>
      <p:ext uri="{BB962C8B-B14F-4D97-AF65-F5344CB8AC3E}">
        <p14:creationId xmlns:p14="http://schemas.microsoft.com/office/powerpoint/2010/main" val="1656908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99CBA-8A4A-4D81-A225-75D4FCB5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eNRON</a:t>
            </a:r>
            <a:r>
              <a:rPr lang="en-US" dirty="0"/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2FD99-295C-4A93-B0DA-E103FB5B6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effectLst/>
              </a:rPr>
              <a:t>Enron was ranked as America's fifth largest company by Fortune magazine in 2002, despite its 2001 bankruptcy filing.</a:t>
            </a:r>
          </a:p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effectLst/>
              </a:rPr>
              <a:t>An independent review published in 2002 detailed how executives pocketed millions of dollars from complex, off-the-books partnerships while reporting inflated profits to shareholders.</a:t>
            </a:r>
          </a:p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effectLst/>
              </a:rPr>
              <a:t>Executives including Kenneth Lay and Jeffrey Skilling were prosecuted for fraud-related crimes.</a:t>
            </a:r>
          </a:p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effectLst/>
              </a:rPr>
              <a:t>Key figures sold their stock shortly before the company announced a sharp downturn in earnings.</a:t>
            </a:r>
          </a:p>
          <a:p>
            <a:r>
              <a:rPr lang="en-US" sz="2400" dirty="0">
                <a:solidFill>
                  <a:schemeClr val="tx1">
                    <a:lumMod val="95000"/>
                  </a:schemeClr>
                </a:solidFill>
                <a:effectLst/>
              </a:rPr>
              <a:t>Lower-level employees were encouraged to invest in company stock for their retirement savings just before the company collapsed. The workers later filed a class action lawsuit and won an $85 million settlement.</a:t>
            </a:r>
          </a:p>
          <a:p>
            <a:endParaRPr lang="en-US" dirty="0">
              <a:solidFill>
                <a:schemeClr val="tx1">
                  <a:lumMod val="9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73626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E490F-1C07-42EA-9553-FAFC97238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by sentiment | AVG Sentiment by Day</a:t>
            </a:r>
          </a:p>
        </p:txBody>
      </p:sp>
      <p:pic>
        <p:nvPicPr>
          <p:cNvPr id="4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4D059BE-DC16-486B-A486-BD9541BACA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t="6784" r="23171"/>
          <a:stretch/>
        </p:blipFill>
        <p:spPr>
          <a:xfrm>
            <a:off x="2905125" y="2192621"/>
            <a:ext cx="6381750" cy="4238906"/>
          </a:xfrm>
        </p:spPr>
      </p:pic>
    </p:spTree>
    <p:extLst>
      <p:ext uri="{BB962C8B-B14F-4D97-AF65-F5344CB8AC3E}">
        <p14:creationId xmlns:p14="http://schemas.microsoft.com/office/powerpoint/2010/main" val="800837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8D1F1-40C9-4334-B90D-A2D81E9D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sentiment by time of day</a:t>
            </a:r>
          </a:p>
        </p:txBody>
      </p:sp>
      <p:pic>
        <p:nvPicPr>
          <p:cNvPr id="4" name="Content Placeholder 6" descr="A close up of a fence&#10;&#10;Description automatically generated">
            <a:extLst>
              <a:ext uri="{FF2B5EF4-FFF2-40B4-BE49-F238E27FC236}">
                <a16:creationId xmlns:a16="http://schemas.microsoft.com/office/drawing/2014/main" id="{BD8A66F5-AA2B-45D5-8173-C5B7B0DE2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734" b="-1"/>
          <a:stretch/>
        </p:blipFill>
        <p:spPr>
          <a:xfrm>
            <a:off x="3919140" y="2048341"/>
            <a:ext cx="4350543" cy="4432430"/>
          </a:xfrm>
        </p:spPr>
      </p:pic>
    </p:spTree>
    <p:extLst>
      <p:ext uri="{BB962C8B-B14F-4D97-AF65-F5344CB8AC3E}">
        <p14:creationId xmlns:p14="http://schemas.microsoft.com/office/powerpoint/2010/main" val="2291785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5BD27-E59E-438E-886E-B349154DD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interface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B94D25-CFE0-F546-B6FD-B4FA82FDC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" y="1866901"/>
            <a:ext cx="118745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349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39434-874C-4049-B924-2A85D6DB8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20441-F9A6-400C-98F1-B227A0DE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Still unclear as to whether sentiment analysis on this dataset could have been used to detect and prevent fraud at Enron</a:t>
            </a:r>
          </a:p>
          <a:p>
            <a:r>
              <a:rPr lang="en-US" dirty="0">
                <a:effectLst/>
              </a:rPr>
              <a:t>However, we are confident it can be used as an investigation tool to augment other processes designed to detect fraud at other institutions</a:t>
            </a:r>
          </a:p>
          <a:p>
            <a:r>
              <a:rPr lang="en-US" dirty="0">
                <a:effectLst/>
              </a:rPr>
              <a:t>Recommend further research focusing training data on specific employees who were later charged with fraud, like Kenneth Lay and Jeffrey Skilling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1971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0</TotalTime>
  <Words>309</Words>
  <Application>Microsoft Macintosh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Century Gothic</vt:lpstr>
      <vt:lpstr>Arial</vt:lpstr>
      <vt:lpstr>Calibri</vt:lpstr>
      <vt:lpstr>Mesh</vt:lpstr>
      <vt:lpstr>Email Sentiment analysis</vt:lpstr>
      <vt:lpstr>project overview</vt:lpstr>
      <vt:lpstr>DATA SET</vt:lpstr>
      <vt:lpstr>Methodology</vt:lpstr>
      <vt:lpstr>eNRON Overview</vt:lpstr>
      <vt:lpstr>Record by sentiment | AVG Sentiment by Day</vt:lpstr>
      <vt:lpstr>Average sentiment by time of day</vt:lpstr>
      <vt:lpstr>Solution interface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2020-02-21T20:46:37Z</dcterms:created>
  <dcterms:modified xsi:type="dcterms:W3CDTF">2020-02-22T16:45:33Z</dcterms:modified>
</cp:coreProperties>
</file>